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80" r:id="rId3"/>
    <p:sldId id="286" r:id="rId4"/>
    <p:sldId id="281" r:id="rId5"/>
    <p:sldId id="277" r:id="rId6"/>
    <p:sldId id="273" r:id="rId7"/>
    <p:sldId id="274" r:id="rId8"/>
    <p:sldId id="275" r:id="rId9"/>
    <p:sldId id="276" r:id="rId10"/>
    <p:sldId id="270" r:id="rId11"/>
    <p:sldId id="271" r:id="rId12"/>
    <p:sldId id="272" r:id="rId13"/>
    <p:sldId id="278" r:id="rId14"/>
    <p:sldId id="279" r:id="rId15"/>
    <p:sldId id="282" r:id="rId16"/>
    <p:sldId id="283" r:id="rId17"/>
    <p:sldId id="284" r:id="rId18"/>
    <p:sldId id="28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orient="horz" pos="1152" userDrawn="1">
          <p15:clr>
            <a:srgbClr val="A4A3A4"/>
          </p15:clr>
        </p15:guide>
        <p15:guide id="4" orient="horz" pos="3888" userDrawn="1">
          <p15:clr>
            <a:srgbClr val="A4A3A4"/>
          </p15:clr>
        </p15:guide>
        <p15:guide id="5" orient="horz" pos="3072" userDrawn="1">
          <p15:clr>
            <a:srgbClr val="A4A3A4"/>
          </p15:clr>
        </p15:guide>
        <p15:guide id="6" orient="horz" pos="432" userDrawn="1">
          <p15:clr>
            <a:srgbClr val="A4A3A4"/>
          </p15:clr>
        </p15:guide>
        <p15:guide id="7" orient="horz" pos="3648" userDrawn="1">
          <p15:clr>
            <a:srgbClr val="A4A3A4"/>
          </p15:clr>
        </p15:guide>
        <p15:guide id="8" pos="2880" userDrawn="1">
          <p15:clr>
            <a:srgbClr val="A4A3A4"/>
          </p15:clr>
        </p15:guide>
        <p15:guide id="9" pos="575" userDrawn="1">
          <p15:clr>
            <a:srgbClr val="A4A3A4"/>
          </p15:clr>
        </p15:guide>
        <p15:guide id="10" pos="5185" userDrawn="1">
          <p15:clr>
            <a:srgbClr val="A4A3A4"/>
          </p15:clr>
        </p15:guide>
        <p15:guide id="11" pos="4284" userDrawn="1">
          <p15:clr>
            <a:srgbClr val="A4A3A4"/>
          </p15:clr>
        </p15:guide>
        <p15:guide id="12" pos="5437" userDrawn="1">
          <p15:clr>
            <a:srgbClr val="A4A3A4"/>
          </p15:clr>
        </p15:guide>
        <p15:guide id="13" pos="2772" userDrawn="1">
          <p15:clr>
            <a:srgbClr val="A4A3A4"/>
          </p15:clr>
        </p15:guide>
        <p15:guide id="14" pos="323" userDrawn="1">
          <p15:clr>
            <a:srgbClr val="A4A3A4"/>
          </p15:clr>
        </p15:guide>
        <p15:guide id="15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3E8F"/>
    <a:srgbClr val="008C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>
        <p:scale>
          <a:sx n="89" d="100"/>
          <a:sy n="89" d="100"/>
        </p:scale>
        <p:origin x="-1243" y="-67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2880"/>
        <p:guide pos="575"/>
        <p:guide pos="5185"/>
        <p:guide pos="4284"/>
        <p:guide pos="5437"/>
        <p:guide pos="2772"/>
        <p:guide pos="323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20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sl-SI" smtClean="0"/>
              <a:t>25.10.2017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noProof="0" dirty="0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sl-SI" noProof="0" smtClean="0"/>
              <a:t>25.10.2017</a:t>
            </a:fld>
            <a:endParaRPr lang="sl-SI" noProof="0" dirty="0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noProof="0" dirty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 dirty="0" smtClean="0"/>
              <a:t>Uredite sloge besedila matrice</a:t>
            </a:r>
          </a:p>
          <a:p>
            <a:pPr lvl="1"/>
            <a:r>
              <a:rPr lang="sl-SI" noProof="0" dirty="0" smtClean="0"/>
              <a:t>Druga raven</a:t>
            </a:r>
          </a:p>
          <a:p>
            <a:pPr lvl="2"/>
            <a:r>
              <a:rPr lang="sl-SI" noProof="0" dirty="0" smtClean="0"/>
              <a:t>Tretja raven</a:t>
            </a:r>
          </a:p>
          <a:p>
            <a:pPr lvl="3"/>
            <a:r>
              <a:rPr lang="sl-SI" noProof="0" dirty="0" smtClean="0"/>
              <a:t>Četrta raven</a:t>
            </a:r>
          </a:p>
          <a:p>
            <a:pPr lvl="4"/>
            <a:r>
              <a:rPr lang="sl-SI" noProof="0" dirty="0" smtClean="0"/>
              <a:t>Peta raven</a:t>
            </a:r>
            <a:endParaRPr lang="sl-SI" noProof="0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noProof="0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3448" y="1461865"/>
            <a:ext cx="7317106" cy="3048001"/>
          </a:xfrm>
        </p:spPr>
        <p:txBody>
          <a:bodyPr>
            <a:normAutofit/>
          </a:bodyPr>
          <a:lstStyle>
            <a:lvl1pPr>
              <a:defRPr sz="3300" b="0">
                <a:solidFill>
                  <a:srgbClr val="00B050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913448" y="4662264"/>
            <a:ext cx="5887983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 smtClean="0"/>
              <a:t>Uredite slog podnaslova matrice</a:t>
            </a:r>
            <a:endParaRPr lang="sl-SI" dirty="0"/>
          </a:p>
        </p:txBody>
      </p:sp>
      <p:cxnSp>
        <p:nvCxnSpPr>
          <p:cNvPr id="21" name="Raven povezovalnik 20"/>
          <p:cNvCxnSpPr/>
          <p:nvPr userDrawn="1"/>
        </p:nvCxnSpPr>
        <p:spPr>
          <a:xfrm>
            <a:off x="0" y="5877272"/>
            <a:ext cx="9144000" cy="0"/>
          </a:xfrm>
          <a:prstGeom prst="line">
            <a:avLst/>
          </a:prstGeom>
          <a:ln w="12700"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lika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17" y="-4263"/>
            <a:ext cx="9180512" cy="138992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4643" y="5949280"/>
            <a:ext cx="7739845" cy="106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C7EF-4FE4-4D44-A6A7-75721D36F2D7}" type="datetime1">
              <a:rPr lang="sl-SI" smtClean="0"/>
              <a:t>25.10.2017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1" y="685800"/>
            <a:ext cx="1601153" cy="54864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913447" y="685800"/>
            <a:ext cx="5563553" cy="5486400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012DF-EE98-4BCB-BABD-8D47DD2E44E8}" type="datetime1">
              <a:rPr lang="sl-SI" smtClean="0"/>
              <a:t>25.10.2017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stavitev po me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2ADE-3ED3-4722-AAEE-A293020F809A}" type="datetime1">
              <a:rPr lang="sl-SI" smtClean="0"/>
              <a:t>25.10.2017</a:t>
            </a:fld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4624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7515" y="274638"/>
            <a:ext cx="8802977" cy="1325562"/>
          </a:xfrm>
        </p:spPr>
        <p:txBody>
          <a:bodyPr/>
          <a:lstStyle>
            <a:lvl1pPr>
              <a:defRPr>
                <a:latin typeface="Franklin Gothic Demi" panose="020B0703020102020204" pitchFamily="34" charset="0"/>
              </a:defRPr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97515" y="1828800"/>
            <a:ext cx="8802977" cy="434340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40C45-95FB-48AF-B354-73194921A971}" type="datetime1">
              <a:rPr lang="sl-SI" smtClean="0"/>
              <a:t>25.10.2017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449" y="3429002"/>
            <a:ext cx="7317106" cy="2362199"/>
          </a:xfrm>
        </p:spPr>
        <p:txBody>
          <a:bodyPr anchor="b">
            <a:normAutofit/>
          </a:bodyPr>
          <a:lstStyle>
            <a:lvl1pPr algn="l">
              <a:defRPr sz="3300" b="0" cap="all"/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10100" y="685803"/>
            <a:ext cx="5891332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ECC4-A453-4C71-A067-446EC0A6E1D4}" type="datetime1">
              <a:rPr lang="sl-SI" smtClean="0"/>
              <a:t>25.10.2017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925200" y="1828800"/>
            <a:ext cx="3532471" cy="4343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98083" y="1828800"/>
            <a:ext cx="3532471" cy="4343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72030-D57A-4A12-B204-049527D4FFCD}" type="datetime1">
              <a:rPr lang="sl-SI" smtClean="0"/>
              <a:t>25.10.2017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449" y="274638"/>
            <a:ext cx="7317106" cy="1325562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13449" y="1828801"/>
            <a:ext cx="353279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913449" y="2743202"/>
            <a:ext cx="3532790" cy="342899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97764" y="1828801"/>
            <a:ext cx="353279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97764" y="2743202"/>
            <a:ext cx="3532790" cy="342899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 baseline="0"/>
            </a:lvl8pPr>
            <a:lvl9pPr>
              <a:defRPr sz="1050" baseline="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4870-DD69-48C7-8670-BEE23FF56B5D}" type="datetime1">
              <a:rPr lang="sl-SI" smtClean="0"/>
              <a:t>25.10.2017</a:t>
            </a:fld>
            <a:endParaRPr lang="sl-SI" dirty="0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2741-92F3-4921-BBE5-33242971F3F7}" type="datetime1">
              <a:rPr lang="sl-SI" smtClean="0"/>
              <a:t>25.10.2017</a:t>
            </a:fld>
            <a:endParaRPr lang="sl-SI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8C34-CB38-4E4D-BFE8-2534622E3757}" type="datetime1">
              <a:rPr lang="sl-SI" smtClean="0"/>
              <a:t>25.10.2017</a:t>
            </a:fld>
            <a:endParaRPr lang="sl-SI" dirty="0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1" y="0"/>
            <a:ext cx="388602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l-SI" sz="135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13293" y="685800"/>
            <a:ext cx="2915409" cy="4038600"/>
          </a:xfrm>
        </p:spPr>
        <p:txBody>
          <a:bodyPr anchor="b">
            <a:noAutofit/>
          </a:bodyPr>
          <a:lstStyle>
            <a:lvl1pPr algn="l">
              <a:defRPr sz="3000" b="0"/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400507" y="685800"/>
            <a:ext cx="4230202" cy="54864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500">
                <a:solidFill>
                  <a:schemeClr val="tx2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13293" y="4876800"/>
            <a:ext cx="2915409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50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l-SI" dirty="0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C44EA-FFEA-4C46-9D69-001B6A3047B6}" type="datetime1">
              <a:rPr lang="sl-SI" smtClean="0"/>
              <a:t>25.10.2017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1" y="0"/>
            <a:ext cx="388602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l-SI" sz="135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13293" y="685800"/>
            <a:ext cx="2915409" cy="4038600"/>
          </a:xfrm>
        </p:spPr>
        <p:txBody>
          <a:bodyPr anchor="b">
            <a:noAutofit/>
          </a:bodyPr>
          <a:lstStyle>
            <a:lvl1pPr algn="l">
              <a:defRPr sz="3000" b="0"/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400506" y="685800"/>
            <a:ext cx="4230202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13293" y="4876800"/>
            <a:ext cx="2915409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50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C312C-A596-49B1-ABDF-8AB28DC0F4F9}" type="datetime1">
              <a:rPr lang="sl-SI" smtClean="0"/>
              <a:t>25.10.2017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 userDrawn="1"/>
        </p:nvSpPr>
        <p:spPr>
          <a:xfrm>
            <a:off x="-10050" y="5953508"/>
            <a:ext cx="9262570" cy="1003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400"/>
          </a:p>
        </p:txBody>
      </p:sp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89503" y="274638"/>
            <a:ext cx="8856983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89503" y="1828800"/>
            <a:ext cx="8856983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6115453" y="6448427"/>
            <a:ext cx="1047467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5E90D69E-9AD4-4A5B-B60E-AB2F1493500C}" type="datetime1">
              <a:rPr lang="sl-SI" smtClean="0"/>
              <a:t>25.10.2017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906864" y="6448427"/>
            <a:ext cx="497992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cap="all" baseline="0">
                <a:solidFill>
                  <a:schemeClr val="tx1"/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7373080" y="6448427"/>
            <a:ext cx="857474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13" name="PoljeZBesedilom 12"/>
          <p:cNvSpPr txBox="1"/>
          <p:nvPr userDrawn="1"/>
        </p:nvSpPr>
        <p:spPr>
          <a:xfrm>
            <a:off x="-10050" y="4891"/>
            <a:ext cx="1415772" cy="216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l-SI" sz="900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http://pro.acs.si/gm2017</a:t>
            </a:r>
            <a:endParaRPr lang="sl-SI" sz="900" i="1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6472" y="44624"/>
            <a:ext cx="3251127" cy="38533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82" y="6442670"/>
            <a:ext cx="916169" cy="41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 cap="all" baseline="0">
          <a:solidFill>
            <a:srgbClr val="00B050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2"/>
          </a:solidFill>
          <a:latin typeface="Franklin Gothic Book" panose="020B0503020102020204" pitchFamily="34" charset="0"/>
          <a:ea typeface="+mn-ea"/>
          <a:cs typeface="+mn-cs"/>
        </a:defRPr>
      </a:lvl1pPr>
      <a:lvl2pPr marL="377190" indent="-17145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500" kern="1200">
          <a:solidFill>
            <a:schemeClr val="tx2"/>
          </a:solidFill>
          <a:latin typeface="Franklin Gothic Book" panose="020B0503020102020204" pitchFamily="34" charset="0"/>
          <a:ea typeface="+mn-ea"/>
          <a:cs typeface="+mn-cs"/>
        </a:defRPr>
      </a:lvl2pPr>
      <a:lvl3pPr marL="548640" indent="-17145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350" kern="1200">
          <a:solidFill>
            <a:schemeClr val="tx2"/>
          </a:solidFill>
          <a:latin typeface="Franklin Gothic Book" panose="020B0503020102020204" pitchFamily="34" charset="0"/>
          <a:ea typeface="+mn-ea"/>
          <a:cs typeface="+mn-cs"/>
        </a:defRPr>
      </a:lvl3pPr>
      <a:lvl4pPr marL="720090" indent="-17145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200" kern="1200">
          <a:solidFill>
            <a:schemeClr val="tx2"/>
          </a:solidFill>
          <a:latin typeface="Franklin Gothic Book" panose="020B0503020102020204" pitchFamily="34" charset="0"/>
          <a:ea typeface="+mn-ea"/>
          <a:cs typeface="+mn-cs"/>
        </a:defRPr>
      </a:lvl4pPr>
      <a:lvl5pPr marL="891540" indent="-171450" algn="l" defTabSz="685800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200" kern="1200">
          <a:solidFill>
            <a:schemeClr val="tx2"/>
          </a:solidFill>
          <a:latin typeface="Franklin Gothic Book" panose="020B0503020102020204" pitchFamily="34" charset="0"/>
          <a:ea typeface="+mn-ea"/>
          <a:cs typeface="+mn-cs"/>
        </a:defRPr>
      </a:lvl5pPr>
      <a:lvl6pPr marL="1062990" indent="-171450" algn="l" defTabSz="685800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40" indent="-171450" algn="l" defTabSz="685800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405890" indent="-171450" algn="l" defTabSz="685800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77340" indent="-171450" algn="l" defTabSz="685800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674" y="3140968"/>
            <a:ext cx="8802977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 smtClean="0">
                <a:solidFill>
                  <a:srgbClr val="0070C0"/>
                </a:solidFill>
              </a:rPr>
              <a:t/>
            </a:r>
            <a:br>
              <a:rPr lang="hr-HR" b="1" dirty="0" smtClean="0">
                <a:solidFill>
                  <a:srgbClr val="0070C0"/>
                </a:solidFill>
              </a:rPr>
            </a:br>
            <a:r>
              <a:rPr lang="hr-HR" b="1" dirty="0">
                <a:solidFill>
                  <a:srgbClr val="0070C0"/>
                </a:solidFill>
              </a:rPr>
              <a:t/>
            </a:r>
            <a:br>
              <a:rPr lang="hr-HR" b="1" dirty="0">
                <a:solidFill>
                  <a:srgbClr val="0070C0"/>
                </a:solidFill>
              </a:rPr>
            </a:br>
            <a:r>
              <a:rPr lang="hr-HR" b="1" dirty="0" smtClean="0">
                <a:solidFill>
                  <a:srgbClr val="0070C0"/>
                </a:solidFill>
              </a:rPr>
              <a:t/>
            </a:r>
            <a:br>
              <a:rPr lang="hr-HR" b="1" dirty="0" smtClean="0">
                <a:solidFill>
                  <a:srgbClr val="0070C0"/>
                </a:solidFill>
              </a:rPr>
            </a:br>
            <a:r>
              <a:rPr lang="hr-HR" b="1" dirty="0" smtClean="0">
                <a:solidFill>
                  <a:srgbClr val="0070C0"/>
                </a:solidFill>
              </a:rPr>
              <a:t>STRATEŠKI OKVIR PROMOCIJE CJELOŽIVOTNOG UČENJA U REPUBLICI HRVATSKOJ 2017.-2021.</a:t>
            </a:r>
            <a:br>
              <a:rPr lang="hr-HR" b="1" dirty="0" smtClean="0">
                <a:solidFill>
                  <a:srgbClr val="0070C0"/>
                </a:solidFill>
              </a:rPr>
            </a:br>
            <a:r>
              <a:rPr lang="hr-HR" b="1" dirty="0"/>
              <a:t>STRATEGIC FRAMEWORK FOR PROMOTION OF LIFELONG LEARNING IN THE REPUBLIC OF CROATIA 2017-2021</a:t>
            </a:r>
            <a:br>
              <a:rPr lang="hr-HR" b="1" dirty="0"/>
            </a:b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/>
              <a:t/>
            </a:r>
            <a:br>
              <a:rPr lang="hr-HR" b="1" dirty="0"/>
            </a:b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" indent="0">
              <a:buNone/>
            </a:pPr>
            <a:endParaRPr lang="hr-HR" dirty="0"/>
          </a:p>
          <a:p>
            <a:pPr marL="34290" indent="0">
              <a:buNone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48432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3" y="626079"/>
            <a:ext cx="4472605" cy="298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3281006"/>
            <a:ext cx="5302101" cy="357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76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15" y="274638"/>
            <a:ext cx="8802977" cy="850106"/>
          </a:xfrm>
        </p:spPr>
        <p:txBody>
          <a:bodyPr/>
          <a:lstStyle/>
          <a:p>
            <a:r>
              <a:rPr lang="hr-HR" dirty="0" err="1" smtClean="0"/>
              <a:t>Our</a:t>
            </a:r>
            <a:r>
              <a:rPr lang="hr-HR" dirty="0" smtClean="0"/>
              <a:t> </a:t>
            </a:r>
            <a:r>
              <a:rPr lang="hr-HR" dirty="0" err="1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515" y="1484784"/>
            <a:ext cx="8802977" cy="5112568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Individuals are responsible for their own learning: </a:t>
            </a:r>
            <a:r>
              <a:rPr lang="en-US" sz="2200" b="1" dirty="0" smtClean="0"/>
              <a:t>a strategic framework for lifelong learning promotion will be an enabling and supporting tool.</a:t>
            </a:r>
          </a:p>
          <a:p>
            <a:r>
              <a:rPr lang="en-US" sz="2200" b="1" dirty="0" smtClean="0"/>
              <a:t>Adult education is the key area and theme in our approach to the lifelong learning promotion. </a:t>
            </a:r>
            <a:r>
              <a:rPr lang="en-US" sz="2200" dirty="0" smtClean="0"/>
              <a:t>Both learning for new vocational skills and learning for civic participation and quality of life are covered by our framework.</a:t>
            </a:r>
          </a:p>
          <a:p>
            <a:r>
              <a:rPr lang="en-US" sz="2200" b="1" dirty="0" smtClean="0"/>
              <a:t>Relevant target groups,</a:t>
            </a:r>
            <a:r>
              <a:rPr lang="en-US" sz="2200" dirty="0" smtClean="0"/>
              <a:t> with below-average participation in lifelong learning, are identified and targeted for learning promotion: older persons, persons with lower education and involved in physical work, living in rural areas, Roma, persons with disabilities, etc.</a:t>
            </a:r>
          </a:p>
          <a:p>
            <a:r>
              <a:rPr lang="en-US" sz="2200" b="1" dirty="0" smtClean="0"/>
              <a:t>All relevant stakeholders are included into the recommended learning promotion activities:  </a:t>
            </a:r>
            <a:r>
              <a:rPr lang="en-US" sz="2200" dirty="0" smtClean="0"/>
              <a:t>(potential) students, employers, government institutions, learning providers, etc. These stakeholders should be motivated to </a:t>
            </a:r>
            <a:r>
              <a:rPr lang="en-US" sz="2200" b="1" dirty="0" smtClean="0"/>
              <a:t>remove barriers and affirm lifelong learning at all levels of the educational system.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8797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802977" cy="850106"/>
          </a:xfrm>
        </p:spPr>
        <p:txBody>
          <a:bodyPr>
            <a:normAutofit fontScale="90000"/>
          </a:bodyPr>
          <a:lstStyle/>
          <a:p>
            <a:r>
              <a:rPr lang="hr-HR" dirty="0" err="1" smtClean="0"/>
              <a:t>Priorities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learning</a:t>
            </a:r>
            <a:r>
              <a:rPr lang="hr-HR" dirty="0" smtClean="0"/>
              <a:t> </a:t>
            </a:r>
            <a:r>
              <a:rPr lang="hr-HR" dirty="0" err="1" smtClean="0"/>
              <a:t>promotion</a:t>
            </a:r>
            <a:r>
              <a:rPr lang="hr-HR" dirty="0" smtClean="0"/>
              <a:t> &amp; </a:t>
            </a:r>
            <a:br>
              <a:rPr lang="hr-HR" dirty="0" smtClean="0"/>
            </a:br>
            <a:r>
              <a:rPr lang="hr-HR" dirty="0" smtClean="0"/>
              <a:t>ACTION (COMMUNICATION)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515" y="1484784"/>
            <a:ext cx="8802977" cy="5112568"/>
          </a:xfrm>
        </p:spPr>
        <p:txBody>
          <a:bodyPr>
            <a:normAutofit/>
          </a:bodyPr>
          <a:lstStyle/>
          <a:p>
            <a:r>
              <a:rPr lang="en-US" sz="2200" dirty="0" smtClean="0"/>
              <a:t>Priority 1: To raise awareness of the need for learning throughout the entire lifetime.</a:t>
            </a:r>
          </a:p>
          <a:p>
            <a:r>
              <a:rPr lang="en-US" sz="2200" dirty="0" smtClean="0"/>
              <a:t>Priority 2: To raise awareness of the need for learning for personal and social development.</a:t>
            </a:r>
          </a:p>
          <a:p>
            <a:r>
              <a:rPr lang="en-US" sz="2200" dirty="0" smtClean="0"/>
              <a:t>Priority 3: To raise awareness of the benefits of lifelong learning for adjustment to changes in the labor market and students’ specific needs, career advancement and better employability.</a:t>
            </a:r>
          </a:p>
          <a:p>
            <a:r>
              <a:rPr lang="en-US" sz="2200" dirty="0" smtClean="0"/>
              <a:t>Priority 4: To raise awareness of the significance of non-formal and informal forms of learning and the recognition and evaluation of acquired knowledge and skills.</a:t>
            </a:r>
          </a:p>
          <a:p>
            <a:r>
              <a:rPr lang="en-US" sz="2200" dirty="0" smtClean="0"/>
              <a:t>Action plans (communications plans) drafted for each of the targeted groups, as to achieve one (or more) of the goals, related to each of the four priorities.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3678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15" y="274638"/>
            <a:ext cx="8802977" cy="706090"/>
          </a:xfrm>
        </p:spPr>
        <p:txBody>
          <a:bodyPr/>
          <a:lstStyle/>
          <a:p>
            <a:r>
              <a:rPr lang="en-US" dirty="0" smtClean="0"/>
              <a:t>Structure of the strategic framework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7544" y="1340768"/>
            <a:ext cx="1656184" cy="720080"/>
          </a:xfrm>
          <a:prstGeom prst="rect">
            <a:avLst/>
          </a:prstGeom>
          <a:gradFill>
            <a:gsLst>
              <a:gs pos="85860">
                <a:srgbClr val="DED3B5"/>
              </a:gs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err="1" smtClean="0">
                <a:solidFill>
                  <a:schemeClr val="tx1"/>
                </a:solidFill>
              </a:rPr>
              <a:t>Priority</a:t>
            </a:r>
            <a:r>
              <a:rPr lang="hr-HR" sz="2400" b="1" dirty="0" smtClean="0">
                <a:solidFill>
                  <a:schemeClr val="tx1"/>
                </a:solidFill>
              </a:rPr>
              <a:t> 1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7385" y="2924944"/>
            <a:ext cx="1656184" cy="720080"/>
          </a:xfrm>
          <a:prstGeom prst="rect">
            <a:avLst/>
          </a:prstGeom>
          <a:gradFill>
            <a:gsLst>
              <a:gs pos="85860">
                <a:srgbClr val="DED3B5"/>
              </a:gs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err="1" smtClean="0">
                <a:solidFill>
                  <a:schemeClr val="tx1"/>
                </a:solidFill>
              </a:rPr>
              <a:t>Priority</a:t>
            </a:r>
            <a:r>
              <a:rPr lang="hr-HR" sz="2400" b="1" dirty="0" smtClean="0">
                <a:solidFill>
                  <a:schemeClr val="tx1"/>
                </a:solidFill>
              </a:rPr>
              <a:t> 2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0517" y="4221088"/>
            <a:ext cx="1656184" cy="720080"/>
          </a:xfrm>
          <a:prstGeom prst="rect">
            <a:avLst/>
          </a:prstGeom>
          <a:gradFill>
            <a:gsLst>
              <a:gs pos="85860">
                <a:srgbClr val="DED3B5"/>
              </a:gs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err="1" smtClean="0">
                <a:solidFill>
                  <a:schemeClr val="tx1"/>
                </a:solidFill>
              </a:rPr>
              <a:t>Priority</a:t>
            </a:r>
            <a:r>
              <a:rPr lang="hr-HR" sz="2400" b="1" dirty="0" smtClean="0">
                <a:solidFill>
                  <a:schemeClr val="tx1"/>
                </a:solidFill>
              </a:rPr>
              <a:t> 3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175" y="5517232"/>
            <a:ext cx="1656184" cy="720080"/>
          </a:xfrm>
          <a:prstGeom prst="rect">
            <a:avLst/>
          </a:prstGeom>
          <a:gradFill>
            <a:gsLst>
              <a:gs pos="85860">
                <a:srgbClr val="DED3B5"/>
              </a:gs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err="1" smtClean="0">
                <a:solidFill>
                  <a:schemeClr val="tx1"/>
                </a:solidFill>
              </a:rPr>
              <a:t>Priority</a:t>
            </a:r>
            <a:r>
              <a:rPr lang="hr-HR" sz="2400" b="1" dirty="0" smtClean="0">
                <a:solidFill>
                  <a:schemeClr val="tx1"/>
                </a:solidFill>
              </a:rPr>
              <a:t> 4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339752" y="1016732"/>
            <a:ext cx="1296144" cy="64807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 err="1" smtClean="0"/>
              <a:t>Objective</a:t>
            </a:r>
            <a:r>
              <a:rPr lang="hr-HR" sz="1200" dirty="0" smtClean="0"/>
              <a:t> 1.1</a:t>
            </a:r>
            <a:endParaRPr lang="en-US" sz="1200" dirty="0"/>
          </a:p>
        </p:txBody>
      </p:sp>
      <p:sp>
        <p:nvSpPr>
          <p:cNvPr id="9" name="Oval 8"/>
          <p:cNvSpPr/>
          <p:nvPr/>
        </p:nvSpPr>
        <p:spPr>
          <a:xfrm>
            <a:off x="3140224" y="1664804"/>
            <a:ext cx="1296144" cy="64807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 err="1" smtClean="0"/>
              <a:t>Objective</a:t>
            </a:r>
            <a:r>
              <a:rPr lang="hr-HR" sz="1200" dirty="0" smtClean="0"/>
              <a:t> 1.N</a:t>
            </a:r>
            <a:endParaRPr lang="en-US" sz="1200" dirty="0"/>
          </a:p>
        </p:txBody>
      </p:sp>
      <p:sp>
        <p:nvSpPr>
          <p:cNvPr id="10" name="Oval 9"/>
          <p:cNvSpPr/>
          <p:nvPr/>
        </p:nvSpPr>
        <p:spPr>
          <a:xfrm>
            <a:off x="2378430" y="2465276"/>
            <a:ext cx="1296144" cy="64807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 err="1" smtClean="0"/>
              <a:t>Objective</a:t>
            </a:r>
            <a:r>
              <a:rPr lang="hr-HR" sz="1200" dirty="0" smtClean="0"/>
              <a:t> 2.1</a:t>
            </a:r>
            <a:endParaRPr lang="en-US" sz="1200" dirty="0"/>
          </a:p>
        </p:txBody>
      </p:sp>
      <p:sp>
        <p:nvSpPr>
          <p:cNvPr id="11" name="Oval 10"/>
          <p:cNvSpPr/>
          <p:nvPr/>
        </p:nvSpPr>
        <p:spPr>
          <a:xfrm>
            <a:off x="3178902" y="3113348"/>
            <a:ext cx="1296144" cy="64807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 err="1" smtClean="0"/>
              <a:t>Objective</a:t>
            </a:r>
            <a:r>
              <a:rPr lang="hr-HR" sz="1200" dirty="0" smtClean="0"/>
              <a:t> 2.N</a:t>
            </a:r>
            <a:endParaRPr lang="en-US" sz="1200" dirty="0"/>
          </a:p>
        </p:txBody>
      </p:sp>
      <p:sp>
        <p:nvSpPr>
          <p:cNvPr id="12" name="Oval 11"/>
          <p:cNvSpPr/>
          <p:nvPr/>
        </p:nvSpPr>
        <p:spPr>
          <a:xfrm>
            <a:off x="2195736" y="3933056"/>
            <a:ext cx="1296144" cy="64807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 err="1" smtClean="0"/>
              <a:t>Objective</a:t>
            </a:r>
            <a:r>
              <a:rPr lang="hr-HR" sz="1200" dirty="0" smtClean="0"/>
              <a:t> 3.1</a:t>
            </a:r>
            <a:endParaRPr lang="en-US" sz="1200" dirty="0"/>
          </a:p>
        </p:txBody>
      </p:sp>
      <p:sp>
        <p:nvSpPr>
          <p:cNvPr id="13" name="Oval 12"/>
          <p:cNvSpPr/>
          <p:nvPr/>
        </p:nvSpPr>
        <p:spPr>
          <a:xfrm>
            <a:off x="2996208" y="4581128"/>
            <a:ext cx="1296144" cy="64807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 err="1" smtClean="0"/>
              <a:t>Objective</a:t>
            </a:r>
            <a:r>
              <a:rPr lang="hr-HR" sz="1200" dirty="0" smtClean="0"/>
              <a:t> 3.N</a:t>
            </a:r>
            <a:endParaRPr lang="en-US" sz="1200" dirty="0"/>
          </a:p>
        </p:txBody>
      </p:sp>
      <p:sp>
        <p:nvSpPr>
          <p:cNvPr id="14" name="Oval 13"/>
          <p:cNvSpPr/>
          <p:nvPr/>
        </p:nvSpPr>
        <p:spPr>
          <a:xfrm>
            <a:off x="2348136" y="5491878"/>
            <a:ext cx="1296144" cy="64807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 err="1" smtClean="0"/>
              <a:t>Objective</a:t>
            </a:r>
            <a:r>
              <a:rPr lang="hr-HR" sz="1200" dirty="0" smtClean="0"/>
              <a:t> 4.1</a:t>
            </a:r>
            <a:endParaRPr lang="en-US" sz="1200" dirty="0"/>
          </a:p>
        </p:txBody>
      </p:sp>
      <p:sp>
        <p:nvSpPr>
          <p:cNvPr id="15" name="Oval 14"/>
          <p:cNvSpPr/>
          <p:nvPr/>
        </p:nvSpPr>
        <p:spPr>
          <a:xfrm>
            <a:off x="3148608" y="6139950"/>
            <a:ext cx="1296144" cy="64807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 err="1" smtClean="0"/>
              <a:t>Objective</a:t>
            </a:r>
            <a:r>
              <a:rPr lang="hr-HR" sz="1200" dirty="0" smtClean="0"/>
              <a:t> 4.N</a:t>
            </a:r>
            <a:endParaRPr lang="en-US" sz="1200" dirty="0"/>
          </a:p>
        </p:txBody>
      </p:sp>
      <p:cxnSp>
        <p:nvCxnSpPr>
          <p:cNvPr id="17" name="Straight Arrow Connector 16"/>
          <p:cNvCxnSpPr>
            <a:stCxn id="4" idx="3"/>
            <a:endCxn id="8" idx="3"/>
          </p:cNvCxnSpPr>
          <p:nvPr/>
        </p:nvCxnSpPr>
        <p:spPr>
          <a:xfrm flipV="1">
            <a:off x="2123728" y="1569896"/>
            <a:ext cx="405840" cy="1309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3"/>
            <a:endCxn id="9" idx="2"/>
          </p:cNvCxnSpPr>
          <p:nvPr/>
        </p:nvCxnSpPr>
        <p:spPr>
          <a:xfrm>
            <a:off x="2123728" y="1700808"/>
            <a:ext cx="1016496" cy="2880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3"/>
            <a:endCxn id="10" idx="3"/>
          </p:cNvCxnSpPr>
          <p:nvPr/>
        </p:nvCxnSpPr>
        <p:spPr>
          <a:xfrm flipV="1">
            <a:off x="2083569" y="3018440"/>
            <a:ext cx="484677" cy="26654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083569" y="3285934"/>
            <a:ext cx="1095333" cy="152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3"/>
            <a:endCxn id="12" idx="3"/>
          </p:cNvCxnSpPr>
          <p:nvPr/>
        </p:nvCxnSpPr>
        <p:spPr>
          <a:xfrm flipV="1">
            <a:off x="2106701" y="4486220"/>
            <a:ext cx="278851" cy="9490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6" idx="3"/>
            <a:endCxn id="13" idx="2"/>
          </p:cNvCxnSpPr>
          <p:nvPr/>
        </p:nvCxnSpPr>
        <p:spPr>
          <a:xfrm>
            <a:off x="2106701" y="4581128"/>
            <a:ext cx="889507" cy="32403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7" idx="3"/>
            <a:endCxn id="14" idx="2"/>
          </p:cNvCxnSpPr>
          <p:nvPr/>
        </p:nvCxnSpPr>
        <p:spPr>
          <a:xfrm flipV="1">
            <a:off x="2105359" y="5815914"/>
            <a:ext cx="242777" cy="6135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7" idx="3"/>
            <a:endCxn id="15" idx="2"/>
          </p:cNvCxnSpPr>
          <p:nvPr/>
        </p:nvCxnSpPr>
        <p:spPr>
          <a:xfrm>
            <a:off x="2105359" y="5877272"/>
            <a:ext cx="1043249" cy="58671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6084168" y="1196752"/>
            <a:ext cx="1368152" cy="648072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 smtClean="0">
                <a:solidFill>
                  <a:schemeClr val="tx1"/>
                </a:solidFill>
              </a:rPr>
              <a:t>TARGET GROUP A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084168" y="2312876"/>
            <a:ext cx="1368152" cy="648072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 smtClean="0">
                <a:solidFill>
                  <a:schemeClr val="tx1"/>
                </a:solidFill>
              </a:rPr>
              <a:t>TARGET GROUP B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084168" y="3437384"/>
            <a:ext cx="1368152" cy="648072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 smtClean="0">
                <a:solidFill>
                  <a:schemeClr val="tx1"/>
                </a:solidFill>
              </a:rPr>
              <a:t>TARGET GROUP C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084168" y="5301208"/>
            <a:ext cx="1368152" cy="648072"/>
          </a:xfrm>
          <a:prstGeom prst="round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 smtClean="0">
                <a:solidFill>
                  <a:schemeClr val="tx1"/>
                </a:solidFill>
              </a:rPr>
              <a:t>TARGET GROUP  N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41" name="Straight Arrow Connector 40"/>
          <p:cNvCxnSpPr>
            <a:stCxn id="8" idx="6"/>
          </p:cNvCxnSpPr>
          <p:nvPr/>
        </p:nvCxnSpPr>
        <p:spPr>
          <a:xfrm>
            <a:off x="3635896" y="1340768"/>
            <a:ext cx="2376264" cy="7200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4292352" y="1569896"/>
            <a:ext cx="171980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8" idx="6"/>
            <a:endCxn id="37" idx="1"/>
          </p:cNvCxnSpPr>
          <p:nvPr/>
        </p:nvCxnSpPr>
        <p:spPr>
          <a:xfrm>
            <a:off x="3635896" y="1340768"/>
            <a:ext cx="2448272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2" idx="6"/>
          </p:cNvCxnSpPr>
          <p:nvPr/>
        </p:nvCxnSpPr>
        <p:spPr>
          <a:xfrm flipV="1">
            <a:off x="3491880" y="1700808"/>
            <a:ext cx="2592288" cy="255628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3826974" y="1988840"/>
            <a:ext cx="2329202" cy="39604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1" idx="6"/>
          </p:cNvCxnSpPr>
          <p:nvPr/>
        </p:nvCxnSpPr>
        <p:spPr>
          <a:xfrm flipV="1">
            <a:off x="4475046" y="2708920"/>
            <a:ext cx="1537114" cy="7284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3674574" y="2708920"/>
            <a:ext cx="2409594" cy="86409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38" idx="1"/>
          </p:cNvCxnSpPr>
          <p:nvPr/>
        </p:nvCxnSpPr>
        <p:spPr>
          <a:xfrm>
            <a:off x="3796680" y="2960948"/>
            <a:ext cx="2287488" cy="8004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12" idx="6"/>
          </p:cNvCxnSpPr>
          <p:nvPr/>
        </p:nvCxnSpPr>
        <p:spPr>
          <a:xfrm flipV="1">
            <a:off x="3491880" y="2924944"/>
            <a:ext cx="2664296" cy="13321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3" idx="6"/>
            <a:endCxn id="39" idx="1"/>
          </p:cNvCxnSpPr>
          <p:nvPr/>
        </p:nvCxnSpPr>
        <p:spPr>
          <a:xfrm>
            <a:off x="4292352" y="4905164"/>
            <a:ext cx="1791816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3826974" y="5815914"/>
            <a:ext cx="2257194" cy="20537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3788296" y="4257092"/>
            <a:ext cx="2223864" cy="104411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900228" y="6237312"/>
            <a:ext cx="1393074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r-HR" b="1" dirty="0" smtClean="0"/>
              <a:t>PROMOTION</a:t>
            </a:r>
            <a:br>
              <a:rPr lang="hr-HR" b="1" dirty="0" smtClean="0"/>
            </a:br>
            <a:r>
              <a:rPr lang="hr-HR" b="1" dirty="0" smtClean="0"/>
              <a:t>ACTIVITIES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1469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Contents</a:t>
            </a:r>
            <a:r>
              <a:rPr lang="hr-HR" dirty="0" smtClean="0"/>
              <a:t>…..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1. FOREWORD…..</a:t>
            </a:r>
          </a:p>
          <a:p>
            <a:r>
              <a:rPr lang="hr-HR" dirty="0" smtClean="0"/>
              <a:t>2. ANALYSIS OF THE STATE OF LIFELONG LEARNING IN CROATIA</a:t>
            </a:r>
          </a:p>
          <a:p>
            <a:pPr>
              <a:buFontTx/>
              <a:buChar char="-"/>
            </a:pPr>
            <a:r>
              <a:rPr lang="hr-HR" dirty="0" smtClean="0"/>
              <a:t>2.1. </a:t>
            </a:r>
            <a:r>
              <a:rPr lang="hr-HR" dirty="0" err="1" smtClean="0"/>
              <a:t>Introduction</a:t>
            </a:r>
            <a:r>
              <a:rPr lang="hr-HR" dirty="0" smtClean="0"/>
              <a:t> </a:t>
            </a:r>
          </a:p>
          <a:p>
            <a:pPr>
              <a:buFontTx/>
              <a:buChar char="-"/>
            </a:pPr>
            <a:r>
              <a:rPr lang="hr-HR" dirty="0" smtClean="0"/>
              <a:t>2.2. </a:t>
            </a:r>
            <a:r>
              <a:rPr lang="hr-HR" dirty="0" err="1" smtClean="0"/>
              <a:t>Participants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lifelong</a:t>
            </a:r>
            <a:r>
              <a:rPr lang="hr-HR" dirty="0" smtClean="0"/>
              <a:t> </a:t>
            </a:r>
            <a:r>
              <a:rPr lang="hr-HR" dirty="0" err="1" smtClean="0"/>
              <a:t>learning</a:t>
            </a:r>
            <a:endParaRPr lang="hr-HR" dirty="0" smtClean="0"/>
          </a:p>
          <a:p>
            <a:pPr>
              <a:buFontTx/>
              <a:buChar char="-"/>
            </a:pPr>
            <a:r>
              <a:rPr lang="hr-HR" dirty="0" smtClean="0"/>
              <a:t>2.3. </a:t>
            </a:r>
            <a:r>
              <a:rPr lang="hr-HR" dirty="0" err="1" smtClean="0"/>
              <a:t>Characteristics</a:t>
            </a:r>
            <a:r>
              <a:rPr lang="hr-HR" dirty="0" smtClean="0"/>
              <a:t> of </a:t>
            </a:r>
            <a:r>
              <a:rPr lang="hr-HR" dirty="0" err="1" smtClean="0"/>
              <a:t>participants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lifelong</a:t>
            </a:r>
            <a:r>
              <a:rPr lang="hr-HR" dirty="0" smtClean="0"/>
              <a:t> </a:t>
            </a:r>
            <a:r>
              <a:rPr lang="hr-HR" dirty="0" err="1" smtClean="0"/>
              <a:t>learning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Croatia</a:t>
            </a:r>
          </a:p>
          <a:p>
            <a:pPr>
              <a:buFontTx/>
              <a:buChar char="-"/>
            </a:pPr>
            <a:r>
              <a:rPr lang="hr-HR" dirty="0" smtClean="0"/>
              <a:t>2.4.  </a:t>
            </a:r>
            <a:r>
              <a:rPr lang="hr-HR" dirty="0" err="1" smtClean="0"/>
              <a:t>Obstacles</a:t>
            </a:r>
            <a:r>
              <a:rPr lang="hr-HR" dirty="0" smtClean="0"/>
              <a:t> to </a:t>
            </a:r>
            <a:r>
              <a:rPr lang="hr-HR" dirty="0" err="1" smtClean="0"/>
              <a:t>participation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lifelong</a:t>
            </a:r>
            <a:r>
              <a:rPr lang="hr-HR" dirty="0" smtClean="0"/>
              <a:t> </a:t>
            </a:r>
            <a:r>
              <a:rPr lang="hr-HR" dirty="0" err="1" smtClean="0"/>
              <a:t>learning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Croatia</a:t>
            </a:r>
          </a:p>
          <a:p>
            <a:pPr>
              <a:buFontTx/>
              <a:buChar char="-"/>
            </a:pPr>
            <a:r>
              <a:rPr lang="hr-HR" dirty="0" smtClean="0"/>
              <a:t>2.5. </a:t>
            </a:r>
            <a:r>
              <a:rPr lang="hr-HR" dirty="0" err="1" smtClean="0"/>
              <a:t>Recommendations</a:t>
            </a:r>
            <a:r>
              <a:rPr lang="hr-HR" dirty="0" smtClean="0"/>
              <a:t> </a:t>
            </a:r>
            <a:r>
              <a:rPr lang="hr-HR" dirty="0" err="1" smtClean="0"/>
              <a:t>from</a:t>
            </a:r>
            <a:r>
              <a:rPr lang="hr-HR" dirty="0" smtClean="0"/>
              <a:t> </a:t>
            </a:r>
            <a:r>
              <a:rPr lang="hr-HR" dirty="0" err="1" smtClean="0"/>
              <a:t>European</a:t>
            </a:r>
            <a:r>
              <a:rPr lang="hr-HR" dirty="0" smtClean="0"/>
              <a:t> </a:t>
            </a:r>
            <a:r>
              <a:rPr lang="hr-HR" dirty="0" err="1" smtClean="0"/>
              <a:t>policies</a:t>
            </a:r>
            <a:endParaRPr lang="hr-HR" dirty="0" smtClean="0"/>
          </a:p>
          <a:p>
            <a:pPr>
              <a:buFontTx/>
              <a:buChar char="-"/>
            </a:pPr>
            <a:r>
              <a:rPr lang="hr-HR" dirty="0" smtClean="0"/>
              <a:t>2.6. </a:t>
            </a:r>
            <a:r>
              <a:rPr lang="hr-HR" dirty="0" err="1" smtClean="0"/>
              <a:t>Concluding</a:t>
            </a:r>
            <a:r>
              <a:rPr lang="hr-HR" dirty="0" smtClean="0"/>
              <a:t> </a:t>
            </a:r>
            <a:r>
              <a:rPr lang="hr-HR" dirty="0" err="1" smtClean="0"/>
              <a:t>deliberations</a:t>
            </a:r>
            <a:r>
              <a:rPr lang="hr-HR" dirty="0" smtClean="0"/>
              <a:t> </a:t>
            </a:r>
            <a:r>
              <a:rPr lang="hr-HR" dirty="0" err="1" smtClean="0"/>
              <a:t>about</a:t>
            </a:r>
            <a:r>
              <a:rPr lang="hr-HR" dirty="0" smtClean="0"/>
              <a:t> </a:t>
            </a:r>
            <a:r>
              <a:rPr lang="hr-HR" dirty="0" err="1" smtClean="0"/>
              <a:t>lifelong</a:t>
            </a:r>
            <a:r>
              <a:rPr lang="hr-HR" dirty="0" smtClean="0"/>
              <a:t> </a:t>
            </a:r>
            <a:r>
              <a:rPr lang="hr-HR" dirty="0" err="1" smtClean="0"/>
              <a:t>learning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Croatia</a:t>
            </a:r>
          </a:p>
          <a:p>
            <a:pPr>
              <a:buFontTx/>
              <a:buChar char="-"/>
            </a:pPr>
            <a:r>
              <a:rPr lang="hr-HR" dirty="0" smtClean="0"/>
              <a:t>2.7. </a:t>
            </a:r>
            <a:r>
              <a:rPr lang="hr-HR" dirty="0" err="1" smtClean="0"/>
              <a:t>Recommendations</a:t>
            </a:r>
            <a:r>
              <a:rPr lang="hr-HR" dirty="0" smtClean="0"/>
              <a:t> for </a:t>
            </a:r>
            <a:r>
              <a:rPr lang="hr-HR" dirty="0" err="1" smtClean="0"/>
              <a:t>promotion</a:t>
            </a:r>
            <a:r>
              <a:rPr lang="hr-HR" dirty="0" smtClean="0"/>
              <a:t> of </a:t>
            </a:r>
            <a:r>
              <a:rPr lang="hr-HR" dirty="0" err="1" smtClean="0"/>
              <a:t>lifelong</a:t>
            </a:r>
            <a:r>
              <a:rPr lang="hr-HR" dirty="0" smtClean="0"/>
              <a:t> </a:t>
            </a:r>
            <a:r>
              <a:rPr lang="hr-HR" dirty="0" err="1" smtClean="0"/>
              <a:t>learning</a:t>
            </a:r>
            <a:r>
              <a:rPr lang="hr-HR" dirty="0" smtClean="0"/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7585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Contents</a:t>
            </a:r>
            <a:r>
              <a:rPr lang="hr-HR" dirty="0" smtClean="0"/>
              <a:t>…..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3. VALUES AND VISION OF LIFELONG LEARNING IN CROATIA AS THE BASIS OF STRATEGIC FRAMEWORK</a:t>
            </a:r>
          </a:p>
          <a:p>
            <a:pPr>
              <a:buFontTx/>
              <a:buChar char="-"/>
            </a:pPr>
            <a:r>
              <a:rPr lang="hr-HR" dirty="0" smtClean="0"/>
              <a:t>3.1. </a:t>
            </a:r>
            <a:r>
              <a:rPr lang="hr-HR" dirty="0" err="1" smtClean="0"/>
              <a:t>Why</a:t>
            </a:r>
            <a:r>
              <a:rPr lang="hr-HR" dirty="0" smtClean="0"/>
              <a:t> do </a:t>
            </a:r>
            <a:r>
              <a:rPr lang="hr-HR" dirty="0" err="1" smtClean="0"/>
              <a:t>we</a:t>
            </a:r>
            <a:r>
              <a:rPr lang="hr-HR" dirty="0" smtClean="0"/>
              <a:t> </a:t>
            </a:r>
            <a:r>
              <a:rPr lang="hr-HR" dirty="0" err="1" smtClean="0"/>
              <a:t>learn</a:t>
            </a:r>
            <a:r>
              <a:rPr lang="hr-HR" dirty="0" smtClean="0"/>
              <a:t>?</a:t>
            </a:r>
          </a:p>
          <a:p>
            <a:pPr>
              <a:buFontTx/>
              <a:buChar char="-"/>
            </a:pPr>
            <a:r>
              <a:rPr lang="hr-HR" dirty="0" smtClean="0"/>
              <a:t>3.2. </a:t>
            </a:r>
            <a:r>
              <a:rPr lang="hr-HR" dirty="0" err="1" smtClean="0"/>
              <a:t>What</a:t>
            </a:r>
            <a:r>
              <a:rPr lang="hr-HR" dirty="0" smtClean="0"/>
              <a:t> do </a:t>
            </a:r>
            <a:r>
              <a:rPr lang="hr-HR" dirty="0" err="1" smtClean="0"/>
              <a:t>we</a:t>
            </a:r>
            <a:r>
              <a:rPr lang="hr-HR" dirty="0" smtClean="0"/>
              <a:t> </a:t>
            </a:r>
            <a:r>
              <a:rPr lang="hr-HR" dirty="0" err="1" smtClean="0"/>
              <a:t>learn</a:t>
            </a:r>
            <a:r>
              <a:rPr lang="hr-HR" dirty="0" smtClean="0"/>
              <a:t>?</a:t>
            </a:r>
          </a:p>
          <a:p>
            <a:pPr>
              <a:buFontTx/>
              <a:buChar char="-"/>
            </a:pPr>
            <a:r>
              <a:rPr lang="hr-HR" dirty="0" smtClean="0"/>
              <a:t>3.3. </a:t>
            </a:r>
            <a:r>
              <a:rPr lang="hr-HR" dirty="0" err="1" smtClean="0"/>
              <a:t>How</a:t>
            </a:r>
            <a:r>
              <a:rPr lang="hr-HR" dirty="0" smtClean="0"/>
              <a:t> do </a:t>
            </a:r>
            <a:r>
              <a:rPr lang="hr-HR" dirty="0" err="1" smtClean="0"/>
              <a:t>we</a:t>
            </a:r>
            <a:r>
              <a:rPr lang="hr-HR" dirty="0" smtClean="0"/>
              <a:t> </a:t>
            </a:r>
            <a:r>
              <a:rPr lang="hr-HR" dirty="0" err="1" smtClean="0"/>
              <a:t>learn</a:t>
            </a:r>
            <a:r>
              <a:rPr lang="hr-HR" dirty="0" smtClean="0"/>
              <a:t>?</a:t>
            </a:r>
          </a:p>
          <a:p>
            <a:pPr>
              <a:buFontTx/>
              <a:buChar char="-"/>
            </a:pPr>
            <a:r>
              <a:rPr lang="hr-HR" dirty="0" smtClean="0"/>
              <a:t>3.4. </a:t>
            </a:r>
            <a:r>
              <a:rPr lang="hr-HR" dirty="0" err="1" smtClean="0"/>
              <a:t>When</a:t>
            </a:r>
            <a:r>
              <a:rPr lang="hr-HR" dirty="0" smtClean="0"/>
              <a:t> do </a:t>
            </a:r>
            <a:r>
              <a:rPr lang="hr-HR" dirty="0" err="1" smtClean="0"/>
              <a:t>we</a:t>
            </a:r>
            <a:r>
              <a:rPr lang="hr-HR" dirty="0" smtClean="0"/>
              <a:t> </a:t>
            </a:r>
            <a:r>
              <a:rPr lang="hr-HR" dirty="0" err="1" smtClean="0"/>
              <a:t>learn</a:t>
            </a:r>
            <a:r>
              <a:rPr lang="hr-HR" dirty="0" smtClean="0"/>
              <a:t>?</a:t>
            </a:r>
          </a:p>
          <a:p>
            <a:pPr>
              <a:buFontTx/>
              <a:buChar char="-"/>
            </a:pPr>
            <a:r>
              <a:rPr lang="hr-HR" dirty="0" smtClean="0"/>
              <a:t>3.5. </a:t>
            </a:r>
            <a:r>
              <a:rPr lang="hr-HR" dirty="0" err="1" smtClean="0"/>
              <a:t>What</a:t>
            </a:r>
            <a:r>
              <a:rPr lang="hr-HR" dirty="0" smtClean="0"/>
              <a:t> is </a:t>
            </a:r>
            <a:r>
              <a:rPr lang="hr-HR" dirty="0" err="1" smtClean="0"/>
              <a:t>our</a:t>
            </a:r>
            <a:r>
              <a:rPr lang="hr-HR" dirty="0" smtClean="0"/>
              <a:t> </a:t>
            </a:r>
            <a:r>
              <a:rPr lang="hr-HR" dirty="0" err="1" smtClean="0"/>
              <a:t>relationship</a:t>
            </a:r>
            <a:r>
              <a:rPr lang="hr-HR" dirty="0" smtClean="0"/>
              <a:t> </a:t>
            </a:r>
            <a:r>
              <a:rPr lang="hr-HR" dirty="0" err="1" smtClean="0"/>
              <a:t>with</a:t>
            </a:r>
            <a:r>
              <a:rPr lang="hr-HR" dirty="0" smtClean="0"/>
              <a:t> </a:t>
            </a:r>
            <a:r>
              <a:rPr lang="hr-HR" dirty="0" err="1" smtClean="0"/>
              <a:t>learning</a:t>
            </a:r>
            <a:r>
              <a:rPr lang="hr-HR" dirty="0" smtClean="0"/>
              <a:t>?</a:t>
            </a:r>
          </a:p>
          <a:p>
            <a:pPr>
              <a:buFontTx/>
              <a:buChar char="-"/>
            </a:pPr>
            <a:r>
              <a:rPr lang="hr-HR" dirty="0" smtClean="0"/>
              <a:t>3.6. </a:t>
            </a:r>
            <a:r>
              <a:rPr lang="hr-HR" dirty="0" err="1" smtClean="0"/>
              <a:t>What</a:t>
            </a:r>
            <a:r>
              <a:rPr lang="hr-HR" dirty="0" smtClean="0"/>
              <a:t> </a:t>
            </a:r>
            <a:r>
              <a:rPr lang="hr-HR" dirty="0" err="1" smtClean="0"/>
              <a:t>makes</a:t>
            </a:r>
            <a:r>
              <a:rPr lang="hr-HR" dirty="0" smtClean="0"/>
              <a:t> </a:t>
            </a:r>
            <a:r>
              <a:rPr lang="hr-HR" dirty="0" err="1" smtClean="0"/>
              <a:t>learning</a:t>
            </a:r>
            <a:r>
              <a:rPr lang="hr-HR" dirty="0" smtClean="0"/>
              <a:t> </a:t>
            </a:r>
            <a:r>
              <a:rPr lang="hr-HR" dirty="0" err="1" smtClean="0"/>
              <a:t>valuable</a:t>
            </a:r>
            <a:r>
              <a:rPr lang="hr-HR" dirty="0" smtClean="0"/>
              <a:t>?</a:t>
            </a:r>
          </a:p>
          <a:p>
            <a:pPr marL="3429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3139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Contents</a:t>
            </a:r>
            <a:r>
              <a:rPr lang="hr-HR" dirty="0" smtClean="0"/>
              <a:t>…..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4. BASIC STRATEGIC ORIENTATIONS OF PROMOTIONAL ACTIVITIES OF LIFELONG LEARNING IN CROATIA</a:t>
            </a:r>
          </a:p>
          <a:p>
            <a:r>
              <a:rPr lang="hr-HR" dirty="0" smtClean="0"/>
              <a:t>4.1. </a:t>
            </a:r>
            <a:r>
              <a:rPr lang="hr-HR" dirty="0" err="1" smtClean="0"/>
              <a:t>Socioeconomic</a:t>
            </a:r>
            <a:r>
              <a:rPr lang="hr-HR" dirty="0" smtClean="0"/>
              <a:t> </a:t>
            </a:r>
            <a:r>
              <a:rPr lang="hr-HR" dirty="0" err="1" smtClean="0"/>
              <a:t>context</a:t>
            </a:r>
            <a:r>
              <a:rPr lang="hr-HR" dirty="0" smtClean="0"/>
              <a:t> of </a:t>
            </a:r>
            <a:r>
              <a:rPr lang="hr-HR" dirty="0" err="1" smtClean="0"/>
              <a:t>promotion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adult</a:t>
            </a:r>
            <a:r>
              <a:rPr lang="hr-HR" dirty="0" smtClean="0"/>
              <a:t> </a:t>
            </a:r>
            <a:r>
              <a:rPr lang="hr-HR" dirty="0" err="1" smtClean="0"/>
              <a:t>learning</a:t>
            </a:r>
            <a:endParaRPr lang="hr-HR" dirty="0" smtClean="0"/>
          </a:p>
          <a:p>
            <a:r>
              <a:rPr lang="hr-HR" dirty="0" smtClean="0"/>
              <a:t>4.2. </a:t>
            </a:r>
            <a:r>
              <a:rPr lang="hr-HR" dirty="0" err="1" smtClean="0"/>
              <a:t>Raising</a:t>
            </a:r>
            <a:r>
              <a:rPr lang="hr-HR" dirty="0" smtClean="0"/>
              <a:t> </a:t>
            </a:r>
            <a:r>
              <a:rPr lang="hr-HR" dirty="0" err="1" smtClean="0"/>
              <a:t>awareness</a:t>
            </a:r>
            <a:r>
              <a:rPr lang="hr-HR" dirty="0" smtClean="0"/>
              <a:t>, </a:t>
            </a:r>
            <a:r>
              <a:rPr lang="hr-HR" dirty="0" err="1" smtClean="0"/>
              <a:t>information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motivation</a:t>
            </a:r>
            <a:r>
              <a:rPr lang="hr-HR" dirty="0" smtClean="0"/>
              <a:t> for </a:t>
            </a:r>
            <a:r>
              <a:rPr lang="hr-HR" dirty="0" err="1" smtClean="0"/>
              <a:t>participation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lifelong</a:t>
            </a:r>
            <a:r>
              <a:rPr lang="hr-HR" dirty="0" smtClean="0"/>
              <a:t> </a:t>
            </a:r>
            <a:r>
              <a:rPr lang="hr-HR" dirty="0" err="1" smtClean="0"/>
              <a:t>learning</a:t>
            </a:r>
            <a:endParaRPr lang="hr-HR" dirty="0" smtClean="0"/>
          </a:p>
          <a:p>
            <a:r>
              <a:rPr lang="hr-HR" dirty="0" smtClean="0"/>
              <a:t>4.3. </a:t>
            </a:r>
            <a:r>
              <a:rPr lang="hr-HR" dirty="0" err="1" smtClean="0"/>
              <a:t>Description</a:t>
            </a:r>
            <a:r>
              <a:rPr lang="hr-HR" dirty="0" smtClean="0"/>
              <a:t> of </a:t>
            </a:r>
            <a:r>
              <a:rPr lang="hr-HR" dirty="0" err="1" smtClean="0"/>
              <a:t>strategic</a:t>
            </a:r>
            <a:r>
              <a:rPr lang="hr-HR" dirty="0" smtClean="0"/>
              <a:t> </a:t>
            </a:r>
            <a:r>
              <a:rPr lang="hr-HR" dirty="0" err="1" smtClean="0"/>
              <a:t>orientation</a:t>
            </a:r>
            <a:endParaRPr lang="hr-HR" dirty="0" smtClean="0"/>
          </a:p>
          <a:p>
            <a:r>
              <a:rPr lang="hr-HR" dirty="0" smtClean="0"/>
              <a:t>4.4. </a:t>
            </a:r>
            <a:r>
              <a:rPr lang="hr-HR" dirty="0" err="1" smtClean="0"/>
              <a:t>Priorities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objectives</a:t>
            </a:r>
            <a:r>
              <a:rPr lang="hr-HR" dirty="0" smtClean="0"/>
              <a:t> of </a:t>
            </a:r>
            <a:r>
              <a:rPr lang="hr-HR" dirty="0" err="1" smtClean="0"/>
              <a:t>promotion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lifelong</a:t>
            </a:r>
            <a:r>
              <a:rPr lang="hr-HR" dirty="0" smtClean="0"/>
              <a:t> </a:t>
            </a:r>
            <a:r>
              <a:rPr lang="hr-HR" dirty="0" err="1" smtClean="0"/>
              <a:t>learning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Croatia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7090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Contents</a:t>
            </a:r>
            <a:r>
              <a:rPr lang="hr-HR" dirty="0" smtClean="0"/>
              <a:t>…..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5. ACTIVITIES OF PROMOTION OF LIFELONG LEARNING FOR TARGET GROUPS: ACTION/COMMUNICATION PLAN</a:t>
            </a:r>
          </a:p>
          <a:p>
            <a:pPr>
              <a:buFontTx/>
              <a:buChar char="-"/>
            </a:pPr>
            <a:r>
              <a:rPr lang="hr-HR" dirty="0" smtClean="0"/>
              <a:t>5.1. </a:t>
            </a:r>
            <a:r>
              <a:rPr lang="hr-HR" dirty="0" err="1" smtClean="0"/>
              <a:t>Students</a:t>
            </a:r>
            <a:r>
              <a:rPr lang="hr-HR" dirty="0" smtClean="0"/>
              <a:t> </a:t>
            </a:r>
            <a:r>
              <a:rPr lang="hr-HR" dirty="0" err="1" smtClean="0"/>
              <a:t>involved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formal</a:t>
            </a:r>
            <a:r>
              <a:rPr lang="hr-HR" dirty="0" smtClean="0"/>
              <a:t> </a:t>
            </a:r>
            <a:r>
              <a:rPr lang="hr-HR" dirty="0" err="1" smtClean="0"/>
              <a:t>education</a:t>
            </a:r>
            <a:r>
              <a:rPr lang="hr-HR" dirty="0" smtClean="0"/>
              <a:t> </a:t>
            </a:r>
            <a:r>
              <a:rPr lang="hr-HR" dirty="0" err="1" smtClean="0"/>
              <a:t>system</a:t>
            </a:r>
            <a:r>
              <a:rPr lang="hr-HR" dirty="0" smtClean="0"/>
              <a:t> (</a:t>
            </a:r>
            <a:r>
              <a:rPr lang="hr-HR" dirty="0" err="1" smtClean="0"/>
              <a:t>children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early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preschool</a:t>
            </a:r>
            <a:r>
              <a:rPr lang="hr-HR" dirty="0" smtClean="0"/>
              <a:t> </a:t>
            </a:r>
            <a:r>
              <a:rPr lang="hr-HR" dirty="0" err="1" smtClean="0"/>
              <a:t>educational</a:t>
            </a:r>
            <a:r>
              <a:rPr lang="hr-HR" dirty="0" smtClean="0"/>
              <a:t> </a:t>
            </a:r>
            <a:r>
              <a:rPr lang="hr-HR" dirty="0" err="1" smtClean="0"/>
              <a:t>institutions</a:t>
            </a:r>
            <a:r>
              <a:rPr lang="hr-HR" dirty="0" smtClean="0"/>
              <a:t>, </a:t>
            </a:r>
            <a:r>
              <a:rPr lang="hr-HR" dirty="0" err="1" smtClean="0"/>
              <a:t>primary</a:t>
            </a:r>
            <a:r>
              <a:rPr lang="hr-HR" dirty="0" smtClean="0"/>
              <a:t> </a:t>
            </a:r>
            <a:r>
              <a:rPr lang="hr-HR" dirty="0" err="1" smtClean="0"/>
              <a:t>school</a:t>
            </a:r>
            <a:r>
              <a:rPr lang="hr-HR" dirty="0" smtClean="0"/>
              <a:t> </a:t>
            </a:r>
            <a:r>
              <a:rPr lang="hr-HR" dirty="0" err="1" smtClean="0"/>
              <a:t>students</a:t>
            </a:r>
            <a:r>
              <a:rPr lang="hr-HR" dirty="0" smtClean="0"/>
              <a:t>, </a:t>
            </a:r>
            <a:r>
              <a:rPr lang="hr-HR" dirty="0" err="1" smtClean="0"/>
              <a:t>secondary</a:t>
            </a:r>
            <a:r>
              <a:rPr lang="hr-HR" dirty="0" smtClean="0"/>
              <a:t> </a:t>
            </a:r>
            <a:r>
              <a:rPr lang="hr-HR" dirty="0" err="1" smtClean="0"/>
              <a:t>school</a:t>
            </a:r>
            <a:r>
              <a:rPr lang="hr-HR" dirty="0" smtClean="0"/>
              <a:t> </a:t>
            </a:r>
            <a:r>
              <a:rPr lang="hr-HR" dirty="0" err="1" smtClean="0"/>
              <a:t>students</a:t>
            </a:r>
            <a:r>
              <a:rPr lang="hr-HR" dirty="0" smtClean="0"/>
              <a:t>, </a:t>
            </a:r>
            <a:r>
              <a:rPr lang="hr-HR" dirty="0" err="1" smtClean="0"/>
              <a:t>students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higher</a:t>
            </a:r>
            <a:r>
              <a:rPr lang="hr-HR" dirty="0" smtClean="0"/>
              <a:t> </a:t>
            </a:r>
            <a:r>
              <a:rPr lang="hr-HR" dirty="0" err="1" smtClean="0"/>
              <a:t>education</a:t>
            </a:r>
            <a:r>
              <a:rPr lang="hr-HR" dirty="0" smtClean="0"/>
              <a:t> </a:t>
            </a:r>
            <a:r>
              <a:rPr lang="hr-HR" dirty="0" err="1" smtClean="0"/>
              <a:t>system</a:t>
            </a:r>
            <a:endParaRPr lang="hr-HR" dirty="0" smtClean="0"/>
          </a:p>
          <a:p>
            <a:pPr>
              <a:buFontTx/>
              <a:buChar char="-"/>
            </a:pPr>
            <a:r>
              <a:rPr lang="hr-HR" dirty="0" smtClean="0"/>
              <a:t>5.2. </a:t>
            </a:r>
            <a:r>
              <a:rPr lang="hr-HR" dirty="0" err="1" smtClean="0"/>
              <a:t>Existing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potential</a:t>
            </a:r>
            <a:r>
              <a:rPr lang="hr-HR" dirty="0" smtClean="0"/>
              <a:t> </a:t>
            </a:r>
            <a:r>
              <a:rPr lang="hr-HR" dirty="0" err="1" smtClean="0"/>
              <a:t>participants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adult</a:t>
            </a:r>
            <a:r>
              <a:rPr lang="hr-HR" dirty="0" smtClean="0"/>
              <a:t> </a:t>
            </a:r>
            <a:r>
              <a:rPr lang="hr-HR" dirty="0" err="1" smtClean="0"/>
              <a:t>education</a:t>
            </a:r>
            <a:r>
              <a:rPr lang="hr-HR" dirty="0" smtClean="0"/>
              <a:t> (</a:t>
            </a:r>
            <a:r>
              <a:rPr lang="hr-HR" dirty="0" err="1" smtClean="0"/>
              <a:t>ages</a:t>
            </a:r>
            <a:r>
              <a:rPr lang="hr-HR" dirty="0" smtClean="0"/>
              <a:t> 25-64 – </a:t>
            </a:r>
            <a:r>
              <a:rPr lang="hr-HR" dirty="0" err="1" smtClean="0"/>
              <a:t>employed</a:t>
            </a:r>
            <a:r>
              <a:rPr lang="hr-HR" dirty="0" smtClean="0"/>
              <a:t> </a:t>
            </a:r>
            <a:r>
              <a:rPr lang="hr-HR" dirty="0" err="1" smtClean="0"/>
              <a:t>adults</a:t>
            </a:r>
            <a:r>
              <a:rPr lang="hr-HR" dirty="0" smtClean="0"/>
              <a:t>, </a:t>
            </a:r>
            <a:r>
              <a:rPr lang="hr-HR" dirty="0" err="1" smtClean="0"/>
              <a:t>unemployed</a:t>
            </a:r>
            <a:r>
              <a:rPr lang="hr-HR" dirty="0" smtClean="0"/>
              <a:t> </a:t>
            </a:r>
            <a:r>
              <a:rPr lang="hr-HR" dirty="0" err="1" smtClean="0"/>
              <a:t>adults</a:t>
            </a:r>
            <a:r>
              <a:rPr lang="hr-HR" dirty="0" smtClean="0"/>
              <a:t>, </a:t>
            </a:r>
            <a:r>
              <a:rPr lang="hr-HR" dirty="0" err="1" smtClean="0"/>
              <a:t>adults</a:t>
            </a:r>
            <a:r>
              <a:rPr lang="hr-HR" dirty="0" smtClean="0"/>
              <a:t> </a:t>
            </a:r>
            <a:r>
              <a:rPr lang="hr-HR" dirty="0" err="1" smtClean="0"/>
              <a:t>who</a:t>
            </a:r>
            <a:r>
              <a:rPr lang="hr-HR" dirty="0" smtClean="0"/>
              <a:t> </a:t>
            </a:r>
            <a:r>
              <a:rPr lang="hr-HR" dirty="0" err="1" smtClean="0"/>
              <a:t>learn</a:t>
            </a:r>
            <a:r>
              <a:rPr lang="hr-HR" dirty="0" smtClean="0"/>
              <a:t> for personal </a:t>
            </a:r>
            <a:r>
              <a:rPr lang="hr-HR" dirty="0" err="1" smtClean="0"/>
              <a:t>development</a:t>
            </a:r>
            <a:r>
              <a:rPr lang="hr-HR" dirty="0" smtClean="0"/>
              <a:t>)</a:t>
            </a:r>
          </a:p>
          <a:p>
            <a:pPr>
              <a:buFontTx/>
              <a:buChar char="-"/>
            </a:pPr>
            <a:r>
              <a:rPr lang="hr-HR" dirty="0" smtClean="0"/>
              <a:t>5.3. </a:t>
            </a:r>
            <a:r>
              <a:rPr lang="hr-HR" dirty="0" err="1" smtClean="0"/>
              <a:t>Employers</a:t>
            </a:r>
            <a:endParaRPr lang="hr-HR" dirty="0" smtClean="0"/>
          </a:p>
          <a:p>
            <a:pPr>
              <a:buFontTx/>
              <a:buChar char="-"/>
            </a:pPr>
            <a:r>
              <a:rPr lang="hr-HR" dirty="0" smtClean="0"/>
              <a:t>5.4. </a:t>
            </a:r>
            <a:r>
              <a:rPr lang="hr-HR" dirty="0" err="1" smtClean="0"/>
              <a:t>Vulnerable</a:t>
            </a:r>
            <a:r>
              <a:rPr lang="hr-HR" dirty="0" smtClean="0"/>
              <a:t> </a:t>
            </a:r>
            <a:r>
              <a:rPr lang="hr-HR" dirty="0" err="1" smtClean="0"/>
              <a:t>social</a:t>
            </a:r>
            <a:r>
              <a:rPr lang="hr-HR" dirty="0" smtClean="0"/>
              <a:t> groups (</a:t>
            </a:r>
            <a:r>
              <a:rPr lang="hr-HR" dirty="0" err="1" smtClean="0"/>
              <a:t>persons</a:t>
            </a:r>
            <a:r>
              <a:rPr lang="hr-HR" dirty="0" smtClean="0"/>
              <a:t> </a:t>
            </a:r>
            <a:r>
              <a:rPr lang="hr-HR" dirty="0" err="1" smtClean="0"/>
              <a:t>with</a:t>
            </a:r>
            <a:r>
              <a:rPr lang="hr-HR" dirty="0" smtClean="0"/>
              <a:t> </a:t>
            </a:r>
            <a:r>
              <a:rPr lang="hr-HR" dirty="0" err="1" smtClean="0"/>
              <a:t>low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unfinished</a:t>
            </a:r>
            <a:r>
              <a:rPr lang="hr-HR" dirty="0" smtClean="0"/>
              <a:t> </a:t>
            </a:r>
            <a:r>
              <a:rPr lang="hr-HR" dirty="0" err="1" smtClean="0"/>
              <a:t>education</a:t>
            </a:r>
            <a:r>
              <a:rPr lang="hr-HR" dirty="0" smtClean="0"/>
              <a:t>, </a:t>
            </a:r>
            <a:r>
              <a:rPr lang="hr-HR" dirty="0" err="1" smtClean="0"/>
              <a:t>young</a:t>
            </a:r>
            <a:r>
              <a:rPr lang="hr-HR" dirty="0" smtClean="0"/>
              <a:t> </a:t>
            </a:r>
            <a:r>
              <a:rPr lang="hr-HR" dirty="0" err="1" smtClean="0"/>
              <a:t>persons</a:t>
            </a:r>
            <a:r>
              <a:rPr lang="hr-HR" dirty="0" smtClean="0"/>
              <a:t> </a:t>
            </a:r>
            <a:r>
              <a:rPr lang="hr-HR" dirty="0" err="1" smtClean="0"/>
              <a:t>outside</a:t>
            </a:r>
            <a:r>
              <a:rPr lang="hr-HR" dirty="0" smtClean="0"/>
              <a:t> </a:t>
            </a:r>
            <a:r>
              <a:rPr lang="hr-HR" dirty="0" err="1" smtClean="0"/>
              <a:t>education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empolyment</a:t>
            </a:r>
            <a:r>
              <a:rPr lang="hr-HR" dirty="0" smtClean="0"/>
              <a:t>, </a:t>
            </a:r>
            <a:r>
              <a:rPr lang="hr-HR" dirty="0" err="1" smtClean="0"/>
              <a:t>persons</a:t>
            </a:r>
            <a:r>
              <a:rPr lang="hr-HR" dirty="0" smtClean="0"/>
              <a:t> </a:t>
            </a:r>
            <a:r>
              <a:rPr lang="hr-HR" dirty="0" err="1" smtClean="0"/>
              <a:t>who</a:t>
            </a:r>
            <a:r>
              <a:rPr lang="hr-HR" dirty="0" smtClean="0"/>
              <a:t> live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rural</a:t>
            </a:r>
            <a:r>
              <a:rPr lang="hr-HR" dirty="0" smtClean="0"/>
              <a:t> </a:t>
            </a:r>
            <a:r>
              <a:rPr lang="hr-HR" dirty="0" err="1" smtClean="0"/>
              <a:t>areas</a:t>
            </a:r>
            <a:r>
              <a:rPr lang="hr-HR" dirty="0" smtClean="0"/>
              <a:t>, </a:t>
            </a:r>
            <a:r>
              <a:rPr lang="hr-HR" dirty="0" err="1" smtClean="0"/>
              <a:t>the</a:t>
            </a:r>
            <a:r>
              <a:rPr lang="hr-HR" dirty="0" smtClean="0"/>
              <a:t> Romani </a:t>
            </a:r>
            <a:r>
              <a:rPr lang="hr-HR" dirty="0" err="1" smtClean="0"/>
              <a:t>national</a:t>
            </a:r>
            <a:r>
              <a:rPr lang="hr-HR" dirty="0" smtClean="0"/>
              <a:t> </a:t>
            </a:r>
            <a:r>
              <a:rPr lang="hr-HR" dirty="0" err="1" smtClean="0"/>
              <a:t>minority</a:t>
            </a:r>
            <a:r>
              <a:rPr lang="hr-HR" dirty="0" smtClean="0"/>
              <a:t>, </a:t>
            </a:r>
            <a:r>
              <a:rPr lang="hr-HR" dirty="0" err="1" smtClean="0"/>
              <a:t>persons</a:t>
            </a:r>
            <a:r>
              <a:rPr lang="hr-HR" dirty="0" smtClean="0"/>
              <a:t> </a:t>
            </a:r>
            <a:r>
              <a:rPr lang="hr-HR" dirty="0" err="1" smtClean="0"/>
              <a:t>with</a:t>
            </a:r>
            <a:r>
              <a:rPr lang="hr-HR" dirty="0" smtClean="0"/>
              <a:t> </a:t>
            </a:r>
            <a:r>
              <a:rPr lang="hr-HR" dirty="0" err="1" smtClean="0"/>
              <a:t>disabilities</a:t>
            </a:r>
            <a:r>
              <a:rPr lang="hr-HR" dirty="0" smtClean="0"/>
              <a:t>, </a:t>
            </a:r>
            <a:r>
              <a:rPr lang="hr-HR" dirty="0" err="1" smtClean="0"/>
              <a:t>migrants</a:t>
            </a:r>
            <a:r>
              <a:rPr lang="hr-HR" dirty="0" smtClean="0"/>
              <a:t>, </a:t>
            </a:r>
            <a:r>
              <a:rPr lang="hr-HR" dirty="0" err="1" smtClean="0"/>
              <a:t>persons</a:t>
            </a:r>
            <a:r>
              <a:rPr lang="hr-HR" dirty="0" smtClean="0"/>
              <a:t> of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third</a:t>
            </a:r>
            <a:r>
              <a:rPr lang="hr-HR" dirty="0" smtClean="0"/>
              <a:t> age)</a:t>
            </a:r>
          </a:p>
          <a:p>
            <a:pPr>
              <a:buFontTx/>
              <a:buChar char="-"/>
            </a:pPr>
            <a:r>
              <a:rPr lang="hr-HR" dirty="0" smtClean="0"/>
              <a:t>5.5. </a:t>
            </a:r>
            <a:r>
              <a:rPr lang="hr-HR" dirty="0" err="1" smtClean="0"/>
              <a:t>Decision</a:t>
            </a:r>
            <a:r>
              <a:rPr lang="hr-HR" dirty="0" smtClean="0"/>
              <a:t>-</a:t>
            </a:r>
            <a:r>
              <a:rPr lang="hr-HR" dirty="0" err="1" smtClean="0"/>
              <a:t>makers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Education</a:t>
            </a:r>
            <a:r>
              <a:rPr lang="hr-HR" dirty="0" smtClean="0"/>
              <a:t> </a:t>
            </a:r>
            <a:r>
              <a:rPr lang="hr-HR" dirty="0" err="1" smtClean="0"/>
              <a:t>Policy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Providers</a:t>
            </a:r>
            <a:r>
              <a:rPr lang="hr-HR" dirty="0" smtClean="0"/>
              <a:t> of </a:t>
            </a:r>
            <a:r>
              <a:rPr lang="hr-HR" dirty="0" err="1" smtClean="0"/>
              <a:t>Services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Lifelong</a:t>
            </a:r>
            <a:r>
              <a:rPr lang="hr-HR" dirty="0" smtClean="0"/>
              <a:t> </a:t>
            </a:r>
            <a:r>
              <a:rPr lang="hr-HR" dirty="0" err="1" smtClean="0"/>
              <a:t>Education</a:t>
            </a:r>
            <a:r>
              <a:rPr lang="hr-HR" dirty="0" smtClean="0"/>
              <a:t> (</a:t>
            </a:r>
            <a:r>
              <a:rPr lang="hr-HR" dirty="0" err="1" smtClean="0"/>
              <a:t>decision</a:t>
            </a:r>
            <a:r>
              <a:rPr lang="hr-HR" dirty="0" smtClean="0"/>
              <a:t>-</a:t>
            </a:r>
            <a:r>
              <a:rPr lang="hr-HR" dirty="0" err="1" smtClean="0"/>
              <a:t>makers</a:t>
            </a:r>
            <a:r>
              <a:rPr lang="hr-HR" dirty="0" smtClean="0"/>
              <a:t>, </a:t>
            </a:r>
            <a:r>
              <a:rPr lang="hr-HR" dirty="0" err="1" smtClean="0"/>
              <a:t>service</a:t>
            </a:r>
            <a:r>
              <a:rPr lang="hr-HR" dirty="0" smtClean="0"/>
              <a:t> </a:t>
            </a:r>
            <a:r>
              <a:rPr lang="hr-HR" dirty="0" err="1" smtClean="0"/>
              <a:t>providers</a:t>
            </a:r>
            <a:r>
              <a:rPr lang="hr-HR" dirty="0" smtClean="0"/>
              <a:t>, </a:t>
            </a:r>
            <a:r>
              <a:rPr lang="hr-HR" dirty="0" err="1" smtClean="0"/>
              <a:t>teaching</a:t>
            </a:r>
            <a:r>
              <a:rPr lang="hr-HR" dirty="0" smtClean="0"/>
              <a:t> </a:t>
            </a:r>
            <a:r>
              <a:rPr lang="hr-HR" dirty="0" err="1" smtClean="0"/>
              <a:t>staff</a:t>
            </a:r>
            <a:r>
              <a:rPr lang="hr-HR" dirty="0" smtClean="0"/>
              <a:t>)</a:t>
            </a:r>
          </a:p>
          <a:p>
            <a:pPr>
              <a:buFontTx/>
              <a:buChar char="-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1560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" indent="0" algn="ctr">
              <a:buNone/>
            </a:pPr>
            <a:r>
              <a:rPr lang="hr-HR" sz="4800" dirty="0" smtClean="0"/>
              <a:t>Platonova špilja  / Plato’s </a:t>
            </a:r>
            <a:r>
              <a:rPr lang="hr-HR" sz="4800" dirty="0" err="1" smtClean="0"/>
              <a:t>cave</a:t>
            </a:r>
            <a:r>
              <a:rPr lang="hr-HR" sz="4800" dirty="0" smtClean="0"/>
              <a:t>?</a:t>
            </a:r>
            <a:endParaRPr lang="hr-HR" sz="4800" dirty="0"/>
          </a:p>
        </p:txBody>
      </p:sp>
    </p:spTree>
    <p:extLst>
      <p:ext uri="{BB962C8B-B14F-4D97-AF65-F5344CB8AC3E}">
        <p14:creationId xmlns:p14="http://schemas.microsoft.com/office/powerpoint/2010/main" val="61207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PURPOSE OF PROMOTION?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" indent="0">
              <a:buNone/>
            </a:pPr>
            <a:endParaRPr lang="hr-HR" dirty="0"/>
          </a:p>
          <a:p>
            <a:pPr>
              <a:buFontTx/>
              <a:buChar char="-"/>
            </a:pPr>
            <a:r>
              <a:rPr lang="hr-HR" sz="3600" dirty="0"/>
              <a:t>TO INFORM…..</a:t>
            </a:r>
          </a:p>
          <a:p>
            <a:pPr>
              <a:buFontTx/>
              <a:buChar char="-"/>
            </a:pPr>
            <a:r>
              <a:rPr lang="hr-HR" sz="3600" dirty="0"/>
              <a:t>TO REMIND…..</a:t>
            </a:r>
          </a:p>
          <a:p>
            <a:pPr>
              <a:buFontTx/>
              <a:buChar char="-"/>
            </a:pPr>
            <a:r>
              <a:rPr lang="hr-HR" sz="3600" dirty="0"/>
              <a:t>TO PERSUADE…..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6179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What</a:t>
            </a:r>
            <a:r>
              <a:rPr lang="hr-HR" dirty="0" smtClean="0"/>
              <a:t> HAS BEEN ALREADY DONE…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515" y="1828800"/>
            <a:ext cx="8802977" cy="4552528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Nine years of continuous learning promotion (since 2008) in the entire country: The lifelong learning week – organized by Agency for vocational education, training &amp; adult education and partners from the entire country</a:t>
            </a:r>
          </a:p>
          <a:p>
            <a:r>
              <a:rPr lang="en-US" sz="2200" dirty="0" smtClean="0"/>
              <a:t>Learning fairs, lifelong learning award MASLAČAK ZNANJA, celebrity endorsements, etc.</a:t>
            </a:r>
          </a:p>
          <a:p>
            <a:r>
              <a:rPr lang="en-US" sz="2200" dirty="0" smtClean="0"/>
              <a:t>Skills Croatia/</a:t>
            </a:r>
            <a:r>
              <a:rPr lang="en-US" sz="2200" dirty="0" err="1" smtClean="0"/>
              <a:t>EuroSkills</a:t>
            </a:r>
            <a:r>
              <a:rPr lang="en-US" sz="2200" dirty="0" smtClean="0"/>
              <a:t> competition</a:t>
            </a:r>
          </a:p>
          <a:p>
            <a:r>
              <a:rPr lang="en-US" sz="2200" dirty="0" smtClean="0"/>
              <a:t>EPALE project implementation</a:t>
            </a:r>
          </a:p>
          <a:p>
            <a:r>
              <a:rPr lang="en-US" sz="2200" dirty="0" smtClean="0"/>
              <a:t>National qualification ESF project for andragogy professionals (in association with the Faculty of Humanities </a:t>
            </a:r>
            <a:r>
              <a:rPr lang="hr-HR" sz="2200" dirty="0" err="1" smtClean="0"/>
              <a:t>and</a:t>
            </a:r>
            <a:r>
              <a:rPr lang="hr-HR" sz="2200" dirty="0" smtClean="0"/>
              <a:t> </a:t>
            </a:r>
            <a:r>
              <a:rPr lang="hr-HR" sz="2200" dirty="0" err="1" smtClean="0"/>
              <a:t>Social</a:t>
            </a:r>
            <a:r>
              <a:rPr lang="hr-HR" sz="2200" dirty="0" smtClean="0"/>
              <a:t> </a:t>
            </a:r>
            <a:r>
              <a:rPr lang="hr-HR" sz="2200" dirty="0" err="1" smtClean="0"/>
              <a:t>Sciences</a:t>
            </a:r>
            <a:r>
              <a:rPr lang="hr-HR" sz="2200" dirty="0" smtClean="0"/>
              <a:t> </a:t>
            </a:r>
            <a:r>
              <a:rPr lang="en-US" sz="2200" dirty="0" smtClean="0"/>
              <a:t>Split)</a:t>
            </a:r>
          </a:p>
          <a:p>
            <a:r>
              <a:rPr lang="en-US" sz="2200" dirty="0" smtClean="0"/>
              <a:t>Five international andragogy symposia</a:t>
            </a:r>
          </a:p>
          <a:p>
            <a:r>
              <a:rPr lang="en-US" sz="2200" dirty="0" smtClean="0"/>
              <a:t>Etc.</a:t>
            </a:r>
            <a:endParaRPr lang="en-US" sz="2200" dirty="0"/>
          </a:p>
        </p:txBody>
      </p:sp>
      <p:pic>
        <p:nvPicPr>
          <p:cNvPr id="2050" name="Picture 2" descr="http://www.asoo.hr/img/logo_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836712"/>
            <a:ext cx="2095500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76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636273"/>
            <a:ext cx="3618401" cy="489654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NINE YEARS OF CONTINUOUS LEARNING PROMOTION: Tjedan cjeloživotnog učenja (hrvatska) –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lifelong</a:t>
            </a:r>
            <a:r>
              <a:rPr lang="hr-HR" dirty="0" smtClean="0"/>
              <a:t> </a:t>
            </a:r>
            <a:r>
              <a:rPr lang="hr-HR" dirty="0" err="1" smtClean="0"/>
              <a:t>learning</a:t>
            </a:r>
            <a:r>
              <a:rPr lang="hr-HR" dirty="0" smtClean="0"/>
              <a:t> </a:t>
            </a:r>
            <a:r>
              <a:rPr lang="hr-HR" dirty="0" err="1" smtClean="0"/>
              <a:t>week</a:t>
            </a:r>
            <a:r>
              <a:rPr lang="hr-HR" dirty="0" smtClean="0"/>
              <a:t> (</a:t>
            </a:r>
            <a:r>
              <a:rPr lang="hr-HR" dirty="0" err="1" smtClean="0"/>
              <a:t>croatia</a:t>
            </a:r>
            <a:r>
              <a:rPr lang="hr-HR" dirty="0" smtClean="0"/>
              <a:t>) – THE 2017 EXAMPLE</a:t>
            </a:r>
            <a:br>
              <a:rPr lang="hr-HR" dirty="0" smtClean="0"/>
            </a:br>
            <a:r>
              <a:rPr lang="hr-HR" sz="1800" dirty="0"/>
              <a:t/>
            </a:r>
            <a:br>
              <a:rPr lang="hr-HR" sz="1800" dirty="0"/>
            </a:br>
            <a:r>
              <a:rPr lang="hr-HR" sz="1800" dirty="0"/>
              <a:t>http://www.cjelozivotno-ucenje.hr/organiziranje-tjedna-u-hrvatskoj/</a:t>
            </a:r>
            <a:r>
              <a:rPr lang="hr-HR" sz="1800" dirty="0" smtClean="0"/>
              <a:t/>
            </a:r>
            <a:br>
              <a:rPr lang="hr-HR" sz="1800" dirty="0" smtClean="0"/>
            </a:br>
            <a:endParaRPr 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620688"/>
            <a:ext cx="4032448" cy="563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31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764704"/>
            <a:ext cx="3813274" cy="539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79512" y="636273"/>
            <a:ext cx="3618401" cy="489654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NINE YEARS OF CONTINUOUS LEARNING PROMOTION: Tjedan cjeloživotnog učenja (hrvatska) –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lifelong</a:t>
            </a:r>
            <a:r>
              <a:rPr lang="hr-HR" dirty="0" smtClean="0"/>
              <a:t> </a:t>
            </a:r>
            <a:r>
              <a:rPr lang="hr-HR" dirty="0" err="1" smtClean="0"/>
              <a:t>learning</a:t>
            </a:r>
            <a:r>
              <a:rPr lang="hr-HR" dirty="0" smtClean="0"/>
              <a:t> </a:t>
            </a:r>
            <a:r>
              <a:rPr lang="hr-HR" dirty="0" err="1" smtClean="0"/>
              <a:t>week</a:t>
            </a:r>
            <a:r>
              <a:rPr lang="hr-HR" dirty="0" smtClean="0"/>
              <a:t> (</a:t>
            </a:r>
            <a:r>
              <a:rPr lang="hr-HR" dirty="0" err="1" smtClean="0"/>
              <a:t>croatia</a:t>
            </a:r>
            <a:r>
              <a:rPr lang="hr-HR" dirty="0" smtClean="0"/>
              <a:t>) – THE 2017 EXAMPLE</a:t>
            </a:r>
            <a:br>
              <a:rPr lang="hr-HR" dirty="0" smtClean="0"/>
            </a:br>
            <a:r>
              <a:rPr lang="hr-HR" sz="1800" dirty="0"/>
              <a:t/>
            </a:r>
            <a:br>
              <a:rPr lang="hr-HR" sz="1800" dirty="0"/>
            </a:br>
            <a:r>
              <a:rPr lang="hr-HR" sz="1800" dirty="0"/>
              <a:t>http://www.cjelozivotno-ucenje.hr/organiziranje-tjedna-u-hrvatskoj/</a:t>
            </a:r>
            <a:r>
              <a:rPr lang="hr-HR" sz="1800" dirty="0" smtClean="0"/>
              <a:t/>
            </a:r>
            <a:br>
              <a:rPr lang="hr-HR" sz="1800" dirty="0" smtClean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3499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908720"/>
            <a:ext cx="4248472" cy="547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79512" y="636273"/>
            <a:ext cx="3618401" cy="489654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NINE YEARS OF CONTINUOUS LEARNING PROMOTION: Tjedan cjeloživotnog učenja (hrvatska) –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lifelong</a:t>
            </a:r>
            <a:r>
              <a:rPr lang="hr-HR" dirty="0" smtClean="0"/>
              <a:t> </a:t>
            </a:r>
            <a:r>
              <a:rPr lang="hr-HR" dirty="0" err="1" smtClean="0"/>
              <a:t>learning</a:t>
            </a:r>
            <a:r>
              <a:rPr lang="hr-HR" dirty="0" smtClean="0"/>
              <a:t> </a:t>
            </a:r>
            <a:r>
              <a:rPr lang="hr-HR" dirty="0" err="1" smtClean="0"/>
              <a:t>week</a:t>
            </a:r>
            <a:r>
              <a:rPr lang="hr-HR" dirty="0" smtClean="0"/>
              <a:t> (</a:t>
            </a:r>
            <a:r>
              <a:rPr lang="hr-HR" dirty="0" err="1" smtClean="0"/>
              <a:t>croatia</a:t>
            </a:r>
            <a:r>
              <a:rPr lang="hr-HR" dirty="0" smtClean="0"/>
              <a:t>) – THE 2017 EXAMPLE</a:t>
            </a:r>
            <a:br>
              <a:rPr lang="hr-HR" dirty="0" smtClean="0"/>
            </a:br>
            <a:r>
              <a:rPr lang="hr-HR" sz="1800" dirty="0"/>
              <a:t/>
            </a:r>
            <a:br>
              <a:rPr lang="hr-HR" sz="1800" dirty="0"/>
            </a:br>
            <a:r>
              <a:rPr lang="hr-HR" sz="1800" dirty="0"/>
              <a:t>http://www.cjelozivotno-ucenje.hr/organiziranje-tjedna-u-hrvatskoj/</a:t>
            </a:r>
            <a:r>
              <a:rPr lang="hr-HR" sz="1800" dirty="0" smtClean="0"/>
              <a:t/>
            </a:r>
            <a:br>
              <a:rPr lang="hr-HR" sz="1800" dirty="0" smtClean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7255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503" y="274638"/>
            <a:ext cx="3618401" cy="13255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692696"/>
            <a:ext cx="4283968" cy="204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202102"/>
            <a:ext cx="2520280" cy="2098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1433" y="4149080"/>
            <a:ext cx="269706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149080"/>
            <a:ext cx="2199475" cy="213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3429000"/>
            <a:ext cx="2618432" cy="222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76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What</a:t>
            </a:r>
            <a:r>
              <a:rPr lang="hr-HR" dirty="0" smtClean="0"/>
              <a:t> </a:t>
            </a:r>
            <a:r>
              <a:rPr lang="hr-HR" dirty="0" err="1" smtClean="0"/>
              <a:t>we</a:t>
            </a:r>
            <a:r>
              <a:rPr lang="hr-HR" dirty="0" smtClean="0"/>
              <a:t> </a:t>
            </a:r>
            <a:r>
              <a:rPr lang="hr-HR" dirty="0" err="1" smtClean="0"/>
              <a:t>have</a:t>
            </a:r>
            <a:r>
              <a:rPr lang="hr-HR" dirty="0" smtClean="0"/>
              <a:t> done…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515" y="1828800"/>
            <a:ext cx="8802977" cy="455252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working group has been established in October 2016, based on a public call to experts in the fields of public policies in education, adult education &amp; entrepreneurship support, nonprofit &amp; public marketing/management.</a:t>
            </a:r>
          </a:p>
          <a:p>
            <a:r>
              <a:rPr lang="en-US" sz="2400" dirty="0" smtClean="0"/>
              <a:t>The group tasks: </a:t>
            </a:r>
          </a:p>
          <a:p>
            <a:pPr lvl="1"/>
            <a:r>
              <a:rPr lang="en-US" sz="2400" dirty="0" smtClean="0"/>
              <a:t>establish the baseline ‘snapshot’ of the adult education in Croatia; </a:t>
            </a:r>
          </a:p>
          <a:p>
            <a:pPr lvl="1"/>
            <a:r>
              <a:rPr lang="en-US" sz="2400" dirty="0" err="1" smtClean="0"/>
              <a:t>analyse</a:t>
            </a:r>
            <a:r>
              <a:rPr lang="en-US" sz="2400" dirty="0" smtClean="0"/>
              <a:t> relevant EU &amp; national policy documents; </a:t>
            </a:r>
          </a:p>
          <a:p>
            <a:pPr lvl="1"/>
            <a:r>
              <a:rPr lang="en-US" sz="2400" dirty="0" smtClean="0"/>
              <a:t>propose a methodology for promotion of adult education in Croatia, incorporating the existing examples of good practice;</a:t>
            </a:r>
          </a:p>
          <a:p>
            <a:pPr lvl="1"/>
            <a:r>
              <a:rPr lang="en-US" sz="2400" dirty="0" smtClean="0"/>
              <a:t> develop an inclusive strategic framework for promotion of adult education.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977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_Europe_16x9">
  <a:themeElements>
    <a:clrScheme name="Po meri 1">
      <a:dk1>
        <a:srgbClr val="000000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Po meri 1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BBCC89E-1897-4BFE-920B-D49129AE87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Serija z motivom zemljevidov sveta, predstavitev z motivom evropske celine (širokozaslonska)</Template>
  <TotalTime>0</TotalTime>
  <Words>938</Words>
  <Application>Microsoft Office PowerPoint</Application>
  <PresentationFormat>On-screen Show (4:3)</PresentationFormat>
  <Paragraphs>85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Continental_Europe_16x9</vt:lpstr>
      <vt:lpstr>   STRATEŠKI OKVIR PROMOCIJE CJELOŽIVOTNOG UČENJA U REPUBLICI HRVATSKOJ 2017.-2021. STRATEGIC FRAMEWORK FOR PROMOTION OF LIFELONG LEARNING IN THE REPUBLIC OF CROATIA 2017-2021   </vt:lpstr>
      <vt:lpstr>PowerPoint Presentation</vt:lpstr>
      <vt:lpstr>PURPOSE OF PROMOTION?</vt:lpstr>
      <vt:lpstr>What HAS BEEN ALREADY DONE…</vt:lpstr>
      <vt:lpstr>NINE YEARS OF CONTINUOUS LEARNING PROMOTION: Tjedan cjeloživotnog učenja (hrvatska) – the lifelong learning week (croatia) – THE 2017 EXAMPLE  http://www.cjelozivotno-ucenje.hr/organiziranje-tjedna-u-hrvatskoj/ </vt:lpstr>
      <vt:lpstr>NINE YEARS OF CONTINUOUS LEARNING PROMOTION: Tjedan cjeloživotnog učenja (hrvatska) – the lifelong learning week (croatia) – THE 2017 EXAMPLE  http://www.cjelozivotno-ucenje.hr/organiziranje-tjedna-u-hrvatskoj/ </vt:lpstr>
      <vt:lpstr>NINE YEARS OF CONTINUOUS LEARNING PROMOTION: Tjedan cjeloživotnog učenja (hrvatska) – the lifelong learning week (croatia) – THE 2017 EXAMPLE  http://www.cjelozivotno-ucenje.hr/organiziranje-tjedna-u-hrvatskoj/ </vt:lpstr>
      <vt:lpstr>PowerPoint Presentation</vt:lpstr>
      <vt:lpstr>What we have done…</vt:lpstr>
      <vt:lpstr>PowerPoint Presentation</vt:lpstr>
      <vt:lpstr>Our methodology</vt:lpstr>
      <vt:lpstr>Priorities of learning promotion &amp;  ACTION (COMMUNICATION) PLANS</vt:lpstr>
      <vt:lpstr>Structure of the strategic framework</vt:lpstr>
      <vt:lpstr>Contents…..</vt:lpstr>
      <vt:lpstr>Contents…..</vt:lpstr>
      <vt:lpstr>Contents…..</vt:lpstr>
      <vt:lpstr>Contents…..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2015-10-29T07:05:57Z</dcterms:created>
  <dcterms:modified xsi:type="dcterms:W3CDTF">2017-10-25T05:54:38Z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TC028048779991</vt:lpwstr>
  </property>
</Properties>
</file>